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5.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6" r:id="rId3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9" Type="http://schemas.openxmlformats.org/officeDocument/2006/relationships/slide" Target="slides/slide19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oleObject" Target="../embeddings/oleObject25.bin"/><Relationship Id="rId5" Type="http://schemas.openxmlformats.org/officeDocument/2006/relationships/image" Target="../media/image360.wmf"/></Relationships>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D62141C-8009-3A54-B59B-8A2150912FEB}"/>
              </a:ext>
            </a:extLst>
          </p:cNvPr>
          <p:cNvSpPr>
            <a:spLocks noGrp="1" noChangeArrowheads="1"/>
          </p:cNvSpPr>
          <p:nvPr>
            <p:ph type="title"/>
          </p:nvPr>
        </p:nvSpPr>
        <p:spPr>
          <a:xfrm>
            <a:off x="381000" y="228600"/>
            <a:ext cx="8458200" cy="809625"/>
          </a:xfrm>
        </p:spPr>
        <p:txBody>
          <a:bodyPr/>
          <a:lstStyle/>
          <a:p>
            <a:r>
              <a:rPr lang="en-US" altLang="zh-CN" sz="2400">
                <a:solidFill>
                  <a:schemeClr val="tx1"/>
                </a:solidFill>
                <a:ea typeface="宋体" panose="02010600030101010101" pitchFamily="2" charset="-122"/>
              </a:rPr>
              <a:t>Multi-Spectral Sea Surface Temperature Algorithms for GOES-R</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Atmospheric and Environmental Research, Inc., Lexington, MA</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David Hogan, Bill Gallery</a:t>
            </a:r>
            <a:r>
              <a:rPr lang="en-US" altLang="zh-CN" sz="2400" baseline="30000">
                <a:solidFill>
                  <a:schemeClr val="tx1"/>
                </a:solidFill>
                <a:effectLst>
                  <a:outerShdw blurRad="38100" dist="38100" dir="2700000" algn="tl">
                    <a:srgbClr val="C0C0C0"/>
                  </a:outerShdw>
                </a:effectLst>
                <a:ea typeface="宋体" panose="02010600030101010101" pitchFamily="2" charset="-122"/>
              </a:rPr>
              <a:t>A</a:t>
            </a:r>
            <a:r>
              <a:rPr lang="en-US" altLang="zh-CN" sz="2400">
                <a:solidFill>
                  <a:schemeClr val="tx1"/>
                </a:solidFill>
                <a:effectLst>
                  <a:outerShdw blurRad="38100" dist="38100" dir="2700000" algn="tl">
                    <a:srgbClr val="C0C0C0"/>
                  </a:outerShdw>
                </a:effectLst>
                <a:ea typeface="宋体" panose="02010600030101010101" pitchFamily="2" charset="-122"/>
              </a:rPr>
              <a:t>, Scott Zaccheo, Xu Liu</a:t>
            </a:r>
            <a:r>
              <a:rPr lang="en-US" altLang="zh-CN" sz="2400" baseline="30000">
                <a:solidFill>
                  <a:schemeClr val="tx1"/>
                </a:solidFill>
                <a:effectLst>
                  <a:outerShdw blurRad="38100" dist="38100" dir="2700000" algn="tl">
                    <a:srgbClr val="C0C0C0"/>
                  </a:outerShdw>
                </a:effectLst>
                <a:ea typeface="宋体" panose="02010600030101010101" pitchFamily="2" charset="-122"/>
              </a:rPr>
              <a:t>B</a:t>
            </a:r>
          </a:p>
        </p:txBody>
      </p:sp>
      <p:sp>
        <p:nvSpPr>
          <p:cNvPr id="39939" name="Rectangle 3">
            <a:extLst>
              <a:ext uri="{FF2B5EF4-FFF2-40B4-BE49-F238E27FC236}">
                <a16:creationId xmlns:a16="http://schemas.microsoft.com/office/drawing/2014/main" id="{647587AD-9421-02D4-B381-7BB2D83C9509}"/>
              </a:ext>
            </a:extLst>
          </p:cNvPr>
          <p:cNvSpPr>
            <a:spLocks noGrp="1" noChangeArrowheads="1"/>
          </p:cNvSpPr>
          <p:nvPr>
            <p:ph type="body" idx="1"/>
          </p:nvPr>
        </p:nvSpPr>
        <p:spPr>
          <a:xfrm>
            <a:off x="609600" y="1219200"/>
            <a:ext cx="3657600" cy="457200"/>
          </a:xfrm>
        </p:spPr>
        <p:txBody>
          <a:bodyPr/>
          <a:lstStyle/>
          <a:p>
            <a:pPr marL="0" indent="0">
              <a:buFontTx/>
              <a:buNone/>
            </a:pPr>
            <a:r>
              <a:rPr lang="en-US" altLang="zh-CN" sz="2400">
                <a:ea typeface="宋体" panose="02010600030101010101" pitchFamily="2" charset="-122"/>
              </a:rPr>
              <a:t>Sea Surface Temperature</a:t>
            </a:r>
          </a:p>
          <a:p>
            <a:pPr marL="0" indent="0">
              <a:buFontTx/>
              <a:buNone/>
            </a:pPr>
            <a:endParaRPr lang="en-US" altLang="zh-CN">
              <a:ea typeface="宋体" panose="02010600030101010101" pitchFamily="2" charset="-122"/>
            </a:endParaRPr>
          </a:p>
        </p:txBody>
      </p:sp>
      <p:sp>
        <p:nvSpPr>
          <p:cNvPr id="39940" name="Line 4">
            <a:extLst>
              <a:ext uri="{FF2B5EF4-FFF2-40B4-BE49-F238E27FC236}">
                <a16:creationId xmlns:a16="http://schemas.microsoft.com/office/drawing/2014/main" id="{7D70D527-16F7-533D-7A0D-510D49C302E2}"/>
              </a:ext>
            </a:extLst>
          </p:cNvPr>
          <p:cNvSpPr>
            <a:spLocks noChangeShapeType="1"/>
          </p:cNvSpPr>
          <p:nvPr/>
        </p:nvSpPr>
        <p:spPr bwMode="auto">
          <a:xfrm>
            <a:off x="4495800" y="1371600"/>
            <a:ext cx="0" cy="510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1" name="Line 5">
            <a:extLst>
              <a:ext uri="{FF2B5EF4-FFF2-40B4-BE49-F238E27FC236}">
                <a16:creationId xmlns:a16="http://schemas.microsoft.com/office/drawing/2014/main" id="{B7D9C211-4B43-9785-26FF-0DCD884988AA}"/>
              </a:ext>
            </a:extLst>
          </p:cNvPr>
          <p:cNvSpPr>
            <a:spLocks noChangeShapeType="1"/>
          </p:cNvSpPr>
          <p:nvPr/>
        </p:nvSpPr>
        <p:spPr bwMode="auto">
          <a:xfrm>
            <a:off x="533400" y="3733800"/>
            <a:ext cx="82296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2" name="Rectangle 6">
            <a:extLst>
              <a:ext uri="{FF2B5EF4-FFF2-40B4-BE49-F238E27FC236}">
                <a16:creationId xmlns:a16="http://schemas.microsoft.com/office/drawing/2014/main" id="{32A0EB78-DEA2-92FD-0768-8AB22BA34901}"/>
              </a:ext>
            </a:extLst>
          </p:cNvPr>
          <p:cNvSpPr>
            <a:spLocks noChangeArrowheads="1"/>
          </p:cNvSpPr>
          <p:nvPr/>
        </p:nvSpPr>
        <p:spPr bwMode="auto">
          <a:xfrm>
            <a:off x="4724400" y="1143000"/>
            <a:ext cx="4267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Integrated Algorithm Toolbox</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AER’s Flexible End-to-end Algorithm Development and Test Environment</a:t>
            </a:r>
          </a:p>
        </p:txBody>
      </p:sp>
      <p:sp>
        <p:nvSpPr>
          <p:cNvPr id="39943" name="Rectangle 7">
            <a:extLst>
              <a:ext uri="{FF2B5EF4-FFF2-40B4-BE49-F238E27FC236}">
                <a16:creationId xmlns:a16="http://schemas.microsoft.com/office/drawing/2014/main" id="{54651209-26F9-90BA-E884-698D969AA171}"/>
              </a:ext>
            </a:extLst>
          </p:cNvPr>
          <p:cNvSpPr>
            <a:spLocks noChangeArrowheads="1"/>
          </p:cNvSpPr>
          <p:nvPr/>
        </p:nvSpPr>
        <p:spPr bwMode="auto">
          <a:xfrm>
            <a:off x="152400" y="3810000"/>
            <a:ext cx="441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Regression-based SST Algorithms</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9944" name="Rectangle 8">
            <a:extLst>
              <a:ext uri="{FF2B5EF4-FFF2-40B4-BE49-F238E27FC236}">
                <a16:creationId xmlns:a16="http://schemas.microsoft.com/office/drawing/2014/main" id="{DA6D1D62-1BA3-45EF-AB5A-D75271D06825}"/>
              </a:ext>
            </a:extLst>
          </p:cNvPr>
          <p:cNvSpPr>
            <a:spLocks noChangeArrowheads="1"/>
          </p:cNvSpPr>
          <p:nvPr/>
        </p:nvSpPr>
        <p:spPr bwMode="auto">
          <a:xfrm>
            <a:off x="4724400" y="3733800"/>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Physical Retrieval Algorithm</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Uses both ABI and HES</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km spatial resolution (nadir)</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Best quality, higher computational burden</a:t>
            </a:r>
          </a:p>
        </p:txBody>
      </p:sp>
      <p:sp>
        <p:nvSpPr>
          <p:cNvPr id="39945" name="Text Box 9">
            <a:extLst>
              <a:ext uri="{FF2B5EF4-FFF2-40B4-BE49-F238E27FC236}">
                <a16:creationId xmlns:a16="http://schemas.microsoft.com/office/drawing/2014/main" id="{67EBFCEF-C93F-198E-2888-98D5CC3EAD17}"/>
              </a:ext>
            </a:extLst>
          </p:cNvPr>
          <p:cNvSpPr txBox="1">
            <a:spLocks noChangeArrowheads="1"/>
          </p:cNvSpPr>
          <p:nvPr/>
        </p:nvSpPr>
        <p:spPr bwMode="auto">
          <a:xfrm>
            <a:off x="762000" y="6430963"/>
            <a:ext cx="8382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Current affiliation Frontier Technology, Inc., Beverly, MA </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B</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Current affiliation NASA Langley Research Center</a:t>
            </a:r>
            <a:endPar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9946" name="Picture 10">
            <a:extLst>
              <a:ext uri="{FF2B5EF4-FFF2-40B4-BE49-F238E27FC236}">
                <a16:creationId xmlns:a16="http://schemas.microsoft.com/office/drawing/2014/main" id="{160ED033-3C85-E085-06CC-7BEE2DEE8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1716088" cy="1536700"/>
          </a:xfrm>
          <a:prstGeom prst="rect">
            <a:avLst/>
          </a:prstGeom>
          <a:noFill/>
          <a:extLst>
            <a:ext uri="{909E8E84-426E-40DD-AFC4-6F175D3DCCD1}">
              <a14:hiddenFill xmlns:a14="http://schemas.microsoft.com/office/drawing/2010/main">
                <a:solidFill>
                  <a:srgbClr val="FFFFFF"/>
                </a:solidFill>
              </a14:hiddenFill>
            </a:ext>
          </a:extLst>
        </p:spPr>
      </p:pic>
      <p:pic>
        <p:nvPicPr>
          <p:cNvPr id="39947" name="Picture 11">
            <a:extLst>
              <a:ext uri="{FF2B5EF4-FFF2-40B4-BE49-F238E27FC236}">
                <a16:creationId xmlns:a16="http://schemas.microsoft.com/office/drawing/2014/main" id="{0A29D1A5-DB01-A18A-6566-02BEBC667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133600"/>
            <a:ext cx="1693863" cy="14938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948" name="Object 12">
            <a:extLst>
              <a:ext uri="{FF2B5EF4-FFF2-40B4-BE49-F238E27FC236}">
                <a16:creationId xmlns:a16="http://schemas.microsoft.com/office/drawing/2014/main" id="{7FD007E1-2E85-986C-D90A-D36F5D519B4C}"/>
              </a:ext>
            </a:extLst>
          </p:cNvPr>
          <p:cNvGraphicFramePr>
            <a:graphicFrameLocks noChangeAspect="1"/>
          </p:cNvGraphicFramePr>
          <p:nvPr/>
        </p:nvGraphicFramePr>
        <p:xfrm>
          <a:off x="2057400" y="4267200"/>
          <a:ext cx="2362200" cy="1895475"/>
        </p:xfrm>
        <a:graphic>
          <a:graphicData uri="http://schemas.openxmlformats.org/presentationml/2006/ole">
            <mc:AlternateContent xmlns:mc="http://schemas.openxmlformats.org/markup-compatibility/2006">
              <mc:Choice xmlns:v="urn:schemas-microsoft-com:vml" Requires="v">
                <p:oleObj name="Document" r:id="rId4" imgW="6845760" imgH="5486400" progId="Word.Document.8">
                  <p:embed/>
                </p:oleObj>
              </mc:Choice>
              <mc:Fallback>
                <p:oleObj name="Document" r:id="rId4" imgW="6845760" imgH="5486400" progId="Word.Document.8">
                  <p:embed/>
                  <p:pic>
                    <p:nvPicPr>
                      <p:cNvPr id="39948" name="Object 12">
                        <a:extLst>
                          <a:ext uri="{FF2B5EF4-FFF2-40B4-BE49-F238E27FC236}">
                            <a16:creationId xmlns:a16="http://schemas.microsoft.com/office/drawing/2014/main" id="{7FD007E1-2E85-986C-D90A-D36F5D519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67200"/>
                        <a:ext cx="2362200" cy="1895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9" name="Rectangle 13">
            <a:extLst>
              <a:ext uri="{FF2B5EF4-FFF2-40B4-BE49-F238E27FC236}">
                <a16:creationId xmlns:a16="http://schemas.microsoft.com/office/drawing/2014/main" id="{04459E28-DA4E-B2FD-61A5-02796CFEFD76}"/>
              </a:ext>
            </a:extLst>
          </p:cNvPr>
          <p:cNvSpPr>
            <a:spLocks noChangeArrowheads="1"/>
          </p:cNvSpPr>
          <p:nvPr/>
        </p:nvSpPr>
        <p:spPr bwMode="auto">
          <a:xfrm>
            <a:off x="228600" y="42672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ABI only</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Analysis includes aerosol effects, solar scattering and ocean BRDF</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Wind speed &amp; angle dependent emissivity</a:t>
            </a:r>
          </a:p>
        </p:txBody>
      </p:sp>
      <p:graphicFrame>
        <p:nvGraphicFramePr>
          <p:cNvPr id="39970" name="Group 34">
            <a:extLst>
              <a:ext uri="{FF2B5EF4-FFF2-40B4-BE49-F238E27FC236}">
                <a16:creationId xmlns:a16="http://schemas.microsoft.com/office/drawing/2014/main" id="{A5EEA5C5-22F2-2DD1-6F6E-1EFE437BD70D}"/>
              </a:ext>
            </a:extLst>
          </p:cNvPr>
          <p:cNvGraphicFramePr>
            <a:graphicFrameLocks noGrp="1"/>
          </p:cNvGraphicFramePr>
          <p:nvPr/>
        </p:nvGraphicFramePr>
        <p:xfrm rot="21176096">
          <a:off x="4724400" y="5053013"/>
          <a:ext cx="3733800" cy="1424623"/>
        </p:xfrm>
        <a:graphic>
          <a:graphicData uri="http://schemas.openxmlformats.org/drawingml/2006/table">
            <a:tbl>
              <a:tblPr/>
              <a:tblGrid>
                <a:gridCol w="1981200">
                  <a:extLst>
                    <a:ext uri="{9D8B030D-6E8A-4147-A177-3AD203B41FA5}">
                      <a16:colId xmlns:a16="http://schemas.microsoft.com/office/drawing/2014/main" val="3030308430"/>
                    </a:ext>
                  </a:extLst>
                </a:gridCol>
                <a:gridCol w="1752600">
                  <a:extLst>
                    <a:ext uri="{9D8B030D-6E8A-4147-A177-3AD203B41FA5}">
                      <a16:colId xmlns:a16="http://schemas.microsoft.com/office/drawing/2014/main" val="2167833993"/>
                    </a:ext>
                  </a:extLst>
                </a:gridCol>
              </a:tblGrid>
              <a:tr h="3810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SST Uncertainty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7503241"/>
                  </a:ext>
                </a:extLst>
              </a:tr>
              <a:tr h="312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night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7772022"/>
                  </a:ext>
                </a:extLst>
              </a:tr>
              <a:tr h="304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day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0.6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4047681"/>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Physical retrieval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0767699"/>
                  </a:ext>
                </a:extLst>
              </a:tr>
            </a:tbl>
          </a:graphicData>
        </a:graphic>
      </p:graphicFrame>
      <p:sp>
        <p:nvSpPr>
          <p:cNvPr id="39967" name="Rectangle 31">
            <a:extLst>
              <a:ext uri="{FF2B5EF4-FFF2-40B4-BE49-F238E27FC236}">
                <a16:creationId xmlns:a16="http://schemas.microsoft.com/office/drawing/2014/main" id="{B8FB3716-B759-D56C-9157-B45EE829A351}"/>
              </a:ext>
            </a:extLst>
          </p:cNvPr>
          <p:cNvSpPr>
            <a:spLocks noChangeArrowheads="1"/>
          </p:cNvSpPr>
          <p:nvPr/>
        </p:nvSpPr>
        <p:spPr bwMode="auto">
          <a:xfrm>
            <a:off x="304800" y="1752600"/>
            <a:ext cx="4038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GEO complements polar-orbiting satellite SSTs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GEO refresh </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diurnal cycle, greater chance of cloud-free observations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SST applicable spectral bands: 3.9, 8.5, 10.3, 12.2, 12.4 u</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MT Symbol" pitchFamily="82" charset="2"/>
              </a:rPr>
              <a:t>m</a:t>
            </a: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Excellent GOES R resolution 2 km, nadir</a:t>
            </a:r>
          </a:p>
          <a:p>
            <a:pPr marL="227013" marR="0" lvl="0" indent="-227013" algn="l" defTabSz="914400" rtl="0" eaLnBrk="1" fontAlgn="base" latinLnBrk="0" hangingPunct="1">
              <a:lnSpc>
                <a:spcPct val="100000"/>
              </a:lnSpc>
              <a:spcBef>
                <a:spcPct val="2000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